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2" r:id="rId2"/>
    <p:sldId id="299" r:id="rId3"/>
    <p:sldId id="305" r:id="rId4"/>
    <p:sldId id="275" r:id="rId5"/>
    <p:sldId id="270" r:id="rId6"/>
    <p:sldId id="271" r:id="rId7"/>
    <p:sldId id="272" r:id="rId8"/>
    <p:sldId id="274" r:id="rId9"/>
    <p:sldId id="302" r:id="rId10"/>
    <p:sldId id="303" r:id="rId11"/>
    <p:sldId id="304" r:id="rId12"/>
    <p:sldId id="284" r:id="rId13"/>
    <p:sldId id="300" r:id="rId14"/>
    <p:sldId id="301" r:id="rId15"/>
    <p:sldId id="28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48" d="100"/>
          <a:sy n="48" d="100"/>
        </p:scale>
        <p:origin x="-2016" y="-52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B387F25A-2C4A-2F42-9CB3-E3F89C20B75F}"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387F25A-2C4A-2F42-9CB3-E3F89C20B75F}"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B387F25A-2C4A-2F42-9CB3-E3F89C20B75F}"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B387F25A-2C4A-2F42-9CB3-E3F89C20B75F}" type="datetimeFigureOut">
              <a:rPr lang="en-US" smtClean="0"/>
              <a:pPr/>
              <a:t>8/26/2011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B387F25A-2C4A-2F42-9CB3-E3F89C20B75F}" type="datetimeFigureOut">
              <a:rPr lang="en-US" smtClean="0"/>
              <a:pPr/>
              <a:t>8/26/2011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387F25A-2C4A-2F42-9CB3-E3F89C20B75F}" type="datetimeFigureOut">
              <a:rPr lang="en-US" smtClean="0"/>
              <a:pPr/>
              <a:t>8/26/2011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87F25A-2C4A-2F42-9CB3-E3F89C20B75F}" type="datetimeFigureOut">
              <a:rPr lang="en-US" smtClean="0"/>
              <a:pPr/>
              <a:t>8/26/2011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387F25A-2C4A-2F42-9CB3-E3F89C20B75F}" type="datetimeFigureOut">
              <a:rPr lang="en-US" smtClean="0"/>
              <a:pPr/>
              <a:t>8/26/2011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387F25A-2C4A-2F42-9CB3-E3F89C20B75F}" type="datetimeFigureOut">
              <a:rPr lang="en-US" smtClean="0"/>
              <a:pPr/>
              <a:t>8/26/2011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387F25A-2C4A-2F42-9CB3-E3F89C20B75F}"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387F25A-2C4A-2F42-9CB3-E3F89C20B75F}"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61C15-F72F-134D-805C-2B384BC7A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7F25A-2C4A-2F42-9CB3-E3F89C20B75F}" type="datetimeFigureOut">
              <a:rPr lang="en-US" smtClean="0"/>
              <a:pPr/>
              <a:t>8/26/2011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461C15-F72F-134D-805C-2B384BC7A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23728" y="1340768"/>
            <a:ext cx="4572000" cy="5175135"/>
          </a:xfrm>
          <a:prstGeom prst="rect">
            <a:avLst/>
          </a:prstGeom>
        </p:spPr>
        <p:txBody>
          <a:bodyPr wrap="square">
            <a:spAutoFit/>
          </a:bodyPr>
          <a:lstStyle/>
          <a:p>
            <a:pPr lvl="0" algn="ctr" defTabSz="914400" rtl="1" fontAlgn="base">
              <a:lnSpc>
                <a:spcPct val="150000"/>
              </a:lnSpc>
              <a:spcBef>
                <a:spcPct val="0"/>
              </a:spcBef>
              <a:spcAft>
                <a:spcPct val="0"/>
              </a:spcAft>
            </a:pPr>
            <a:r>
              <a:rPr lang="ar-JO" sz="2800" b="1" u="sng" dirty="0" smtClean="0">
                <a:latin typeface="Tahoma" pitchFamily="34" charset="0"/>
                <a:ea typeface="Tahoma" pitchFamily="34" charset="0"/>
                <a:cs typeface="Tahoma" pitchFamily="34" charset="0"/>
              </a:rPr>
              <a:t>طارق </a:t>
            </a:r>
            <a:r>
              <a:rPr lang="ar-JO" sz="2800" b="1" u="sng" dirty="0" err="1" smtClean="0">
                <a:latin typeface="Tahoma" pitchFamily="34" charset="0"/>
                <a:ea typeface="Tahoma" pitchFamily="34" charset="0"/>
                <a:cs typeface="Tahoma" pitchFamily="34" charset="0"/>
              </a:rPr>
              <a:t>الغصين</a:t>
            </a:r>
            <a:r>
              <a:rPr lang="ar-JO" sz="2800" b="1" u="sng" dirty="0" smtClean="0">
                <a:latin typeface="Tahoma" pitchFamily="34" charset="0"/>
                <a:ea typeface="Tahoma" pitchFamily="34" charset="0"/>
                <a:cs typeface="Tahoma" pitchFamily="34" charset="0"/>
              </a:rPr>
              <a:t>: </a:t>
            </a:r>
            <a:r>
              <a:rPr lang="ar-JO" sz="2800" b="1" u="sng" dirty="0" smtClean="0">
                <a:latin typeface="Tahoma" pitchFamily="34" charset="0"/>
                <a:ea typeface="Tahoma" pitchFamily="34" charset="0"/>
                <a:cs typeface="Tahoma" pitchFamily="34" charset="0"/>
              </a:rPr>
              <a:t>صور ذاتية </a:t>
            </a:r>
            <a:r>
              <a:rPr lang="ar-SA" sz="2800" b="1" u="sng" dirty="0" smtClean="0">
                <a:latin typeface="Tahoma" pitchFamily="34" charset="0"/>
                <a:ea typeface="Tahoma" pitchFamily="34" charset="0"/>
                <a:cs typeface="Tahoma" pitchFamily="34" charset="0"/>
              </a:rPr>
              <a:t>”بدون </a:t>
            </a:r>
            <a:r>
              <a:rPr lang="ar-SA" sz="2800" b="1" u="sng" dirty="0" smtClean="0">
                <a:latin typeface="Tahoma" pitchFamily="34" charset="0"/>
                <a:ea typeface="Tahoma" pitchFamily="34" charset="0"/>
                <a:cs typeface="Tahoma" pitchFamily="34" charset="0"/>
              </a:rPr>
              <a:t>عنوان“</a:t>
            </a:r>
          </a:p>
          <a:p>
            <a:pPr lvl="0" algn="ctr" defTabSz="914400" rtl="1" fontAlgn="base">
              <a:lnSpc>
                <a:spcPct val="150000"/>
              </a:lnSpc>
              <a:spcBef>
                <a:spcPct val="0"/>
              </a:spcBef>
              <a:spcAft>
                <a:spcPct val="0"/>
              </a:spcAft>
            </a:pPr>
            <a:r>
              <a:rPr lang="ar-SA" sz="2800" b="1" u="sng" dirty="0" smtClean="0">
                <a:latin typeface="Tahoma" pitchFamily="34" charset="0"/>
                <a:ea typeface="Tahoma" pitchFamily="34" charset="0"/>
                <a:cs typeface="Tahoma" pitchFamily="34" charset="0"/>
              </a:rPr>
              <a:t>2002-2003</a:t>
            </a:r>
            <a:endParaRPr lang="en-US" sz="2800" dirty="0" smtClean="0">
              <a:latin typeface="Tahoma" pitchFamily="34" charset="0"/>
              <a:ea typeface="Tahoma" pitchFamily="34" charset="0"/>
              <a:cs typeface="Tahoma" pitchFamily="34" charset="0"/>
            </a:endParaRPr>
          </a:p>
          <a:p>
            <a:pPr lvl="0" algn="ctr" defTabSz="914400" rtl="1" eaLnBrk="0" fontAlgn="base" hangingPunct="0">
              <a:lnSpc>
                <a:spcPct val="150000"/>
              </a:lnSpc>
              <a:spcBef>
                <a:spcPct val="0"/>
              </a:spcBef>
              <a:spcAft>
                <a:spcPct val="0"/>
              </a:spcAft>
            </a:pPr>
            <a:r>
              <a:rPr lang="x-none" sz="2800" b="1" smtClean="0">
                <a:latin typeface="Tahoma" pitchFamily="34" charset="0"/>
                <a:ea typeface="Tahoma" pitchFamily="34" charset="0"/>
                <a:cs typeface="Tahoma" pitchFamily="34" charset="0"/>
              </a:rPr>
              <a:t>ورشة عمل من إعداد وتنفيذ</a:t>
            </a:r>
            <a:r>
              <a:rPr lang="x-none" sz="2800" b="1" smtClean="0">
                <a:latin typeface="Tahoma" pitchFamily="34" charset="0"/>
                <a:ea typeface="Tahoma" pitchFamily="34" charset="0"/>
                <a:cs typeface="Tahoma" pitchFamily="34" charset="0"/>
              </a:rPr>
              <a:t>: </a:t>
            </a:r>
            <a:endParaRPr lang="ar-SA" sz="2800" b="1" dirty="0" smtClean="0">
              <a:latin typeface="Tahoma" pitchFamily="34" charset="0"/>
              <a:ea typeface="Tahoma" pitchFamily="34" charset="0"/>
              <a:cs typeface="Tahoma" pitchFamily="34" charset="0"/>
            </a:endParaRPr>
          </a:p>
          <a:p>
            <a:pPr lvl="0" algn="ctr" defTabSz="914400" rtl="1" eaLnBrk="0" fontAlgn="base" hangingPunct="0">
              <a:lnSpc>
                <a:spcPct val="150000"/>
              </a:lnSpc>
              <a:spcBef>
                <a:spcPct val="0"/>
              </a:spcBef>
              <a:spcAft>
                <a:spcPct val="0"/>
              </a:spcAft>
            </a:pPr>
            <a:r>
              <a:rPr lang="x-none" sz="2800" b="1" smtClean="0">
                <a:latin typeface="Tahoma" pitchFamily="34" charset="0"/>
                <a:ea typeface="Tahoma" pitchFamily="34" charset="0"/>
                <a:cs typeface="Tahoma" pitchFamily="34" charset="0"/>
              </a:rPr>
              <a:t>شروق </a:t>
            </a:r>
            <a:r>
              <a:rPr lang="x-none" sz="2800" b="1" smtClean="0">
                <a:latin typeface="Tahoma" pitchFamily="34" charset="0"/>
                <a:ea typeface="Tahoma" pitchFamily="34" charset="0"/>
                <a:cs typeface="Tahoma" pitchFamily="34" charset="0"/>
              </a:rPr>
              <a:t>حرب</a:t>
            </a:r>
            <a:endParaRPr lang="en-US" sz="2800" dirty="0" smtClean="0">
              <a:latin typeface="Tahoma" pitchFamily="34" charset="0"/>
              <a:ea typeface="Tahoma" pitchFamily="34" charset="0"/>
              <a:cs typeface="Tahoma" pitchFamily="34" charset="0"/>
            </a:endParaRPr>
          </a:p>
          <a:p>
            <a:pPr lvl="0" algn="ctr" defTabSz="914400" rtl="1" eaLnBrk="0" fontAlgn="base" hangingPunct="0">
              <a:lnSpc>
                <a:spcPct val="150000"/>
              </a:lnSpc>
              <a:spcBef>
                <a:spcPct val="0"/>
              </a:spcBef>
              <a:spcAft>
                <a:spcPct val="0"/>
              </a:spcAft>
            </a:pPr>
            <a:r>
              <a:rPr lang="x-none" sz="2800" b="1" smtClean="0">
                <a:latin typeface="Tahoma" pitchFamily="34" charset="0"/>
                <a:ea typeface="Tahoma" pitchFamily="34" charset="0"/>
                <a:cs typeface="Tahoma" pitchFamily="34" charset="0"/>
              </a:rPr>
              <a:t>الجاليري الإفتراضي- بيرزيت</a:t>
            </a:r>
            <a:endParaRPr lang="x-none" sz="2800"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1447800"/>
            <a:ext cx="7086600" cy="4478149"/>
          </a:xfrm>
          <a:prstGeom prst="rect">
            <a:avLst/>
          </a:prstGeom>
          <a:noFill/>
        </p:spPr>
        <p:txBody>
          <a:bodyPr wrap="square" rtlCol="0">
            <a:spAutoFit/>
          </a:bodyPr>
          <a:lstStyle/>
          <a:p>
            <a:pPr algn="justLow" rtl="1"/>
            <a:r>
              <a:rPr lang="ar-SA" sz="2400" b="1" dirty="0" smtClean="0">
                <a:latin typeface="Tahoma" pitchFamily="34" charset="0"/>
                <a:ea typeface="Tahoma" pitchFamily="34" charset="0"/>
                <a:cs typeface="Tahoma" pitchFamily="34" charset="0"/>
              </a:rPr>
              <a:t>طارق الغصين </a:t>
            </a:r>
            <a:endParaRPr lang="en-US" sz="2400" b="1" dirty="0" smtClean="0">
              <a:latin typeface="Tahoma" pitchFamily="34" charset="0"/>
              <a:ea typeface="Tahoma" pitchFamily="34" charset="0"/>
              <a:cs typeface="Tahoma" pitchFamily="34" charset="0"/>
            </a:endParaRPr>
          </a:p>
          <a:p>
            <a:pPr algn="justLow" rtl="1"/>
            <a:endParaRPr lang="en-US" b="1" dirty="0" smtClean="0">
              <a:latin typeface="Tahoma" pitchFamily="34" charset="0"/>
              <a:ea typeface="Tahoma" pitchFamily="34" charset="0"/>
              <a:cs typeface="Tahoma" pitchFamily="34" charset="0"/>
            </a:endParaRPr>
          </a:p>
          <a:p>
            <a:pPr algn="justLow" rtl="1">
              <a:lnSpc>
                <a:spcPct val="150000"/>
              </a:lnSpc>
            </a:pPr>
            <a:r>
              <a:rPr lang="ar-SA" dirty="0" smtClean="0">
                <a:latin typeface="Tahoma" pitchFamily="34" charset="0"/>
                <a:ea typeface="Tahoma" pitchFamily="34" charset="0"/>
                <a:cs typeface="Tahoma" pitchFamily="34" charset="0"/>
              </a:rPr>
              <a:t>هو فنان</a:t>
            </a:r>
            <a:r>
              <a:rPr lang="ar-SY" dirty="0" smtClean="0">
                <a:latin typeface="Tahoma" pitchFamily="34" charset="0"/>
                <a:ea typeface="Tahoma" pitchFamily="34" charset="0"/>
                <a:cs typeface="Tahoma" pitchFamily="34" charset="0"/>
              </a:rPr>
              <a:t> </a:t>
            </a:r>
            <a:r>
              <a:rPr lang="ar-SY" dirty="0" smtClean="0">
                <a:latin typeface="Tahoma" pitchFamily="34" charset="0"/>
                <a:ea typeface="Tahoma" pitchFamily="34" charset="0"/>
                <a:cs typeface="Tahoma" pitchFamily="34" charset="0"/>
              </a:rPr>
              <a:t>فلسطيني</a:t>
            </a:r>
            <a:r>
              <a:rPr lang="ar-SA" dirty="0" smtClean="0">
                <a:latin typeface="Tahoma" pitchFamily="34" charset="0"/>
                <a:ea typeface="Tahoma" pitchFamily="34" charset="0"/>
                <a:cs typeface="Tahoma" pitchFamily="34" charset="0"/>
              </a:rPr>
              <a:t> </a:t>
            </a:r>
            <a:r>
              <a:rPr lang="ar-SA" dirty="0" smtClean="0">
                <a:latin typeface="Tahoma" pitchFamily="34" charset="0"/>
                <a:ea typeface="Tahoma" pitchFamily="34" charset="0"/>
                <a:cs typeface="Tahoma" pitchFamily="34" charset="0"/>
              </a:rPr>
              <a:t>ولد في الكويت سنة 1962، حاصل على درجة </a:t>
            </a:r>
            <a:r>
              <a:rPr lang="ar-SA" dirty="0" smtClean="0">
                <a:latin typeface="Tahoma" pitchFamily="34" charset="0"/>
                <a:ea typeface="Tahoma" pitchFamily="34" charset="0"/>
                <a:cs typeface="Tahoma" pitchFamily="34" charset="0"/>
              </a:rPr>
              <a:t>البكالوريوس </a:t>
            </a:r>
            <a:r>
              <a:rPr lang="ar-SA" dirty="0" smtClean="0">
                <a:latin typeface="Tahoma" pitchFamily="34" charset="0"/>
                <a:ea typeface="Tahoma" pitchFamily="34" charset="0"/>
                <a:cs typeface="Tahoma" pitchFamily="34" charset="0"/>
              </a:rPr>
              <a:t>في الفنون الجميلة تخصص تصوير فوتوغرافي من جامعة نيويورك سنة 1985، كما حصل على درجة الماجستير في التصوير الفوتوغرافي سنة 1989 من جامعة نيومكسيكو. يعمل طارق ومنذ عام 1998 كبروفيسور مساعد في قسم التصوير الفوتوغرافي في الجامعة الأمريكية في الشارقة، الإمارات العربية المتحدة. عرضت أعماله في </a:t>
            </a:r>
            <a:r>
              <a:rPr lang="ar-SA" dirty="0" smtClean="0">
                <a:latin typeface="Tahoma" pitchFamily="34" charset="0"/>
                <a:ea typeface="Tahoma" pitchFamily="34" charset="0"/>
                <a:cs typeface="Tahoma" pitchFamily="34" charset="0"/>
              </a:rPr>
              <a:t>أوروبا، </a:t>
            </a:r>
            <a:r>
              <a:rPr lang="ar-SA" dirty="0" smtClean="0">
                <a:latin typeface="Tahoma" pitchFamily="34" charset="0"/>
                <a:ea typeface="Tahoma" pitchFamily="34" charset="0"/>
                <a:cs typeface="Tahoma" pitchFamily="34" charset="0"/>
              </a:rPr>
              <a:t>نيوزيلاند والإمارات.      </a:t>
            </a:r>
            <a:endParaRPr lang="en-US" dirty="0" smtClean="0">
              <a:latin typeface="Tahoma" pitchFamily="34" charset="0"/>
              <a:ea typeface="Tahoma" pitchFamily="34" charset="0"/>
              <a:cs typeface="Tahoma" pitchFamily="34" charset="0"/>
            </a:endParaRPr>
          </a:p>
          <a:p>
            <a:pPr algn="justLow" rtl="1"/>
            <a:endParaRPr lang="en-US" b="1" dirty="0">
              <a:latin typeface="Tahoma" pitchFamily="34" charset="0"/>
              <a:ea typeface="Tahoma" pitchFamily="34" charset="0"/>
              <a:cs typeface="Tahoma" pitchFamily="34" charset="0"/>
            </a:endParaRPr>
          </a:p>
          <a:p>
            <a:pPr algn="justLow" rtl="1"/>
            <a:endParaRPr lang="en-GB" dirty="0" smtClean="0">
              <a:latin typeface="Tahoma" pitchFamily="34" charset="0"/>
              <a:ea typeface="Tahoma" pitchFamily="34" charset="0"/>
              <a:cs typeface="Tahoma" pitchFamily="34" charset="0"/>
            </a:endParaRPr>
          </a:p>
          <a:p>
            <a:pPr algn="justLow" rtl="1"/>
            <a:endParaRPr lang="en-US"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5.jpg"/>
          <p:cNvPicPr>
            <a:picLocks noChangeAspect="1"/>
          </p:cNvPicPr>
          <p:nvPr/>
        </p:nvPicPr>
        <p:blipFill>
          <a:blip r:embed="rId2"/>
          <a:stretch>
            <a:fillRect/>
          </a:stretch>
        </p:blipFill>
        <p:spPr>
          <a:xfrm>
            <a:off x="1" y="304800"/>
            <a:ext cx="9144000" cy="62179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8 .jpg"/>
          <p:cNvPicPr>
            <a:picLocks noChangeAspect="1"/>
          </p:cNvPicPr>
          <p:nvPr/>
        </p:nvPicPr>
        <p:blipFill>
          <a:blip r:embed="rId2"/>
          <a:stretch>
            <a:fillRect/>
          </a:stretch>
        </p:blipFill>
        <p:spPr>
          <a:xfrm>
            <a:off x="-99662" y="0"/>
            <a:ext cx="9343324"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2000" y="533400"/>
            <a:ext cx="6934200" cy="5852884"/>
          </a:xfrm>
          <a:prstGeom prst="rect">
            <a:avLst/>
          </a:prstGeom>
          <a:noFill/>
        </p:spPr>
        <p:txBody>
          <a:bodyPr wrap="square" rtlCol="0">
            <a:spAutoFit/>
          </a:bodyPr>
          <a:lstStyle/>
          <a:p>
            <a:pPr algn="r" rtl="1">
              <a:lnSpc>
                <a:spcPct val="150000"/>
              </a:lnSpc>
            </a:pPr>
            <a:r>
              <a:rPr lang="ar-SA" dirty="0" smtClean="0">
                <a:latin typeface="Tahoma" pitchFamily="34" charset="0"/>
                <a:ea typeface="Tahoma" pitchFamily="34" charset="0"/>
                <a:cs typeface="Tahoma" pitchFamily="34" charset="0"/>
              </a:rPr>
              <a:t>أسئلة حلقة النقاش الصفي:</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 هل هذه الصور </a:t>
            </a:r>
            <a:r>
              <a:rPr lang="ar-SA" dirty="0" smtClean="0">
                <a:latin typeface="Tahoma" pitchFamily="34" charset="0"/>
                <a:ea typeface="Tahoma" pitchFamily="34" charset="0"/>
                <a:cs typeface="Tahoma" pitchFamily="34" charset="0"/>
              </a:rPr>
              <a:t>توثيقي </a:t>
            </a:r>
            <a:r>
              <a:rPr lang="ar-SA" dirty="0" smtClean="0">
                <a:latin typeface="Tahoma" pitchFamily="34" charset="0"/>
                <a:ea typeface="Tahoma" pitchFamily="34" charset="0"/>
                <a:cs typeface="Tahoma" pitchFamily="34" charset="0"/>
              </a:rPr>
              <a:t>أم أن الفنان نفسه هو من قام بخلقها أو بناء عوالمها؟</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ما الذي </a:t>
            </a:r>
            <a:r>
              <a:rPr lang="ar-SA" dirty="0" err="1" smtClean="0">
                <a:latin typeface="Tahoma" pitchFamily="34" charset="0"/>
                <a:ea typeface="Tahoma" pitchFamily="34" charset="0"/>
                <a:cs typeface="Tahoma" pitchFamily="34" charset="0"/>
              </a:rPr>
              <a:t>يرتديه</a:t>
            </a:r>
            <a:r>
              <a:rPr lang="ar-SA" dirty="0" smtClean="0">
                <a:latin typeface="Tahoma" pitchFamily="34" charset="0"/>
                <a:ea typeface="Tahoma" pitchFamily="34" charset="0"/>
                <a:cs typeface="Tahoma" pitchFamily="34" charset="0"/>
              </a:rPr>
              <a:t> الشخص؟ ولماذا يُعتبر </a:t>
            </a:r>
            <a:r>
              <a:rPr lang="ar-SA" dirty="0" smtClean="0">
                <a:latin typeface="Tahoma" pitchFamily="34" charset="0"/>
                <a:ea typeface="Tahoma" pitchFamily="34" charset="0"/>
                <a:cs typeface="Tahoma" pitchFamily="34" charset="0"/>
              </a:rPr>
              <a:t>اختيار </a:t>
            </a:r>
            <a:r>
              <a:rPr lang="ar-SA" dirty="0" smtClean="0">
                <a:latin typeface="Tahoma" pitchFamily="34" charset="0"/>
                <a:ea typeface="Tahoma" pitchFamily="34" charset="0"/>
                <a:cs typeface="Tahoma" pitchFamily="34" charset="0"/>
              </a:rPr>
              <a:t>الملابس ضروريا في مثل هذه الأعمال؟  </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تم إطلاق عنوان "صور تشخيصية ذاتية" على هذه السلسة ولكننا لا نرى طارق فيها. لماذا برأيك تمت تسميتها بذلك على الرغم أننا لا نستطيع رؤية وجه طارق؟</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صِف حركة الجسد أو الحركة الجسمانية في الصور. وهل تؤثر تلك الحركات على الجو الخاص بالصورة أو الشعور المبغي إيصاله من خلالها؟ </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أين يقع الشخص بالنسبة لإطار الصورة؟  </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تم إنتاج هذه السلسة بين عامي 2002 </a:t>
            </a:r>
            <a:r>
              <a:rPr lang="ar-SA" dirty="0" err="1" smtClean="0">
                <a:latin typeface="Tahoma" pitchFamily="34" charset="0"/>
                <a:ea typeface="Tahoma" pitchFamily="34" charset="0"/>
                <a:cs typeface="Tahoma" pitchFamily="34" charset="0"/>
              </a:rPr>
              <a:t>و</a:t>
            </a:r>
            <a:r>
              <a:rPr lang="ar-SA" dirty="0" smtClean="0">
                <a:latin typeface="Tahoma" pitchFamily="34" charset="0"/>
                <a:ea typeface="Tahoma" pitchFamily="34" charset="0"/>
                <a:cs typeface="Tahoma" pitchFamily="34" charset="0"/>
              </a:rPr>
              <a:t> 2003، هل كان طارق متأثراً بوقائع سياسية معينة؟ </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ما هي أنواع المواقع التي تم </a:t>
            </a:r>
            <a:r>
              <a:rPr lang="ar-SA" dirty="0" err="1" smtClean="0">
                <a:latin typeface="Tahoma" pitchFamily="34" charset="0"/>
                <a:ea typeface="Tahoma" pitchFamily="34" charset="0"/>
                <a:cs typeface="Tahoma" pitchFamily="34" charset="0"/>
              </a:rPr>
              <a:t>إختيارها</a:t>
            </a:r>
            <a:r>
              <a:rPr lang="ar-SA" dirty="0" smtClean="0">
                <a:latin typeface="Tahoma" pitchFamily="34" charset="0"/>
                <a:ea typeface="Tahoma" pitchFamily="34" charset="0"/>
                <a:cs typeface="Tahoma" pitchFamily="34" charset="0"/>
              </a:rPr>
              <a:t> في هذه السلسة؟ </a:t>
            </a:r>
            <a:endParaRPr lang="en-US"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458200" cy="5170646"/>
          </a:xfrm>
          <a:prstGeom prst="rect">
            <a:avLst/>
          </a:prstGeom>
          <a:noFill/>
        </p:spPr>
        <p:txBody>
          <a:bodyPr wrap="square" rtlCol="0">
            <a:spAutoFit/>
          </a:bodyPr>
          <a:lstStyle/>
          <a:p>
            <a:pPr algn="just" rtl="1">
              <a:lnSpc>
                <a:spcPct val="150000"/>
              </a:lnSpc>
            </a:pPr>
            <a:r>
              <a:rPr lang="ar-SA" sz="2000" b="1" dirty="0" smtClean="0">
                <a:latin typeface="Tahoma" pitchFamily="34" charset="0"/>
                <a:ea typeface="Tahoma" pitchFamily="34" charset="0"/>
                <a:cs typeface="Tahoma" pitchFamily="34" charset="0"/>
              </a:rPr>
              <a:t> </a:t>
            </a:r>
            <a:r>
              <a:rPr lang="ar-SA" sz="2000" b="1" dirty="0" smtClean="0">
                <a:latin typeface="Tahoma" pitchFamily="34" charset="0"/>
                <a:ea typeface="Tahoma" pitchFamily="34" charset="0"/>
                <a:cs typeface="Tahoma" pitchFamily="34" charset="0"/>
              </a:rPr>
              <a:t>مقدمة </a:t>
            </a:r>
            <a:r>
              <a:rPr lang="ar-SY" sz="2000" b="1" dirty="0" smtClean="0">
                <a:latin typeface="Tahoma" pitchFamily="34" charset="0"/>
                <a:ea typeface="Tahoma" pitchFamily="34" charset="0"/>
                <a:cs typeface="Tahoma" pitchFamily="34" charset="0"/>
              </a:rPr>
              <a:t>الفنان</a:t>
            </a:r>
          </a:p>
          <a:p>
            <a:pPr algn="just" rtl="1">
              <a:lnSpc>
                <a:spcPct val="150000"/>
              </a:lnSpc>
            </a:pPr>
            <a:endParaRPr lang="en-US" sz="2000" b="1" dirty="0" smtClean="0">
              <a:latin typeface="Tahoma" pitchFamily="34" charset="0"/>
              <a:ea typeface="Tahoma" pitchFamily="34" charset="0"/>
              <a:cs typeface="Tahoma" pitchFamily="34" charset="0"/>
            </a:endParaRPr>
          </a:p>
          <a:p>
            <a:pPr algn="just" rtl="1">
              <a:lnSpc>
                <a:spcPct val="150000"/>
              </a:lnSpc>
            </a:pPr>
            <a:r>
              <a:rPr lang="ar-SA" dirty="0" smtClean="0">
                <a:latin typeface="Tahoma" pitchFamily="34" charset="0"/>
                <a:ea typeface="Tahoma" pitchFamily="34" charset="0"/>
                <a:cs typeface="Tahoma" pitchFamily="34" charset="0"/>
              </a:rPr>
              <a:t>أنطلق </a:t>
            </a:r>
            <a:r>
              <a:rPr lang="ar-SA" dirty="0" smtClean="0">
                <a:latin typeface="Tahoma" pitchFamily="34" charset="0"/>
                <a:ea typeface="Tahoma" pitchFamily="34" charset="0"/>
                <a:cs typeface="Tahoma" pitchFamily="34" charset="0"/>
              </a:rPr>
              <a:t>هذا المشروع بأفكار "سيزيف" من الميثولوجيا الإغريقية. استرعى </a:t>
            </a:r>
            <a:r>
              <a:rPr lang="ar-SA" dirty="0" smtClean="0">
                <a:latin typeface="Tahoma" pitchFamily="34" charset="0"/>
                <a:ea typeface="Tahoma" pitchFamily="34" charset="0"/>
                <a:cs typeface="Tahoma" pitchFamily="34" charset="0"/>
              </a:rPr>
              <a:t>انتباهي </a:t>
            </a:r>
            <a:r>
              <a:rPr lang="ar-SA" dirty="0" smtClean="0">
                <a:latin typeface="Tahoma" pitchFamily="34" charset="0"/>
                <a:ea typeface="Tahoma" pitchFamily="34" charset="0"/>
                <a:cs typeface="Tahoma" pitchFamily="34" charset="0"/>
              </a:rPr>
              <a:t>أوجه التشابه الواضحة بين </a:t>
            </a:r>
            <a:r>
              <a:rPr lang="ar-SA" dirty="0" smtClean="0">
                <a:latin typeface="Tahoma" pitchFamily="34" charset="0"/>
                <a:ea typeface="Tahoma" pitchFamily="34" charset="0"/>
                <a:cs typeface="Tahoma" pitchFamily="34" charset="0"/>
              </a:rPr>
              <a:t>أسطورة </a:t>
            </a:r>
            <a:r>
              <a:rPr lang="ar-SA" dirty="0" smtClean="0">
                <a:latin typeface="Tahoma" pitchFamily="34" charset="0"/>
                <a:ea typeface="Tahoma" pitchFamily="34" charset="0"/>
                <a:cs typeface="Tahoma" pitchFamily="34" charset="0"/>
              </a:rPr>
              <a:t>"سيزيف" الخرافية وفيما يبدو لي بانه محصلة "خرافية" متنامية لإعلام غربي صوّر جميع الفلسطينين على أنهم إرهابيين، وأن إنتفاضتهم، كما هو الحال في الإسطورة الإغريقية الشهيرة، تم إدانتها في حلقة من صراع متواصل ولاينتهي. حتى أن ذلك التشابه طال واتسع ليشمل </a:t>
            </a:r>
            <a:r>
              <a:rPr lang="ar-SA" dirty="0" smtClean="0">
                <a:latin typeface="Tahoma" pitchFamily="34" charset="0"/>
                <a:ea typeface="Tahoma" pitchFamily="34" charset="0"/>
                <a:cs typeface="Tahoma" pitchFamily="34" charset="0"/>
              </a:rPr>
              <a:t>استخدام </a:t>
            </a:r>
            <a:r>
              <a:rPr lang="ar-SA" dirty="0" smtClean="0">
                <a:latin typeface="Tahoma" pitchFamily="34" charset="0"/>
                <a:ea typeface="Tahoma" pitchFamily="34" charset="0"/>
                <a:cs typeface="Tahoma" pitchFamily="34" charset="0"/>
              </a:rPr>
              <a:t>نفس "الأساليب" البنّاءة لتلك الخرافات أو الأساطير الخرافية، ف "سيزيف" تمت إدانته من الألهة وعوقب مدى الحياة بأن يدفع بحجر إلى أعلى التل ما أن وصل قمتها وعلى بعد بضعة إنشات منها حتى تدحرج الحجر عائدا إلى الأسفل</a:t>
            </a:r>
            <a:r>
              <a:rPr lang="en-GB" dirty="0" smtClean="0">
                <a:latin typeface="Tahoma" pitchFamily="34" charset="0"/>
                <a:ea typeface="Tahoma" pitchFamily="34" charset="0"/>
                <a:cs typeface="Tahoma" pitchFamily="34" charset="0"/>
              </a:rPr>
              <a:t>.</a:t>
            </a:r>
            <a:r>
              <a:rPr lang="ar-SA" dirty="0" smtClean="0">
                <a:latin typeface="Tahoma" pitchFamily="34" charset="0"/>
                <a:ea typeface="Tahoma" pitchFamily="34" charset="0"/>
                <a:cs typeface="Tahoma" pitchFamily="34" charset="0"/>
              </a:rPr>
              <a:t>منذ منتصف الثمانينات ربطت وسائل الإعلام </a:t>
            </a:r>
            <a:r>
              <a:rPr lang="ar-SA" dirty="0" smtClean="0">
                <a:latin typeface="Tahoma" pitchFamily="34" charset="0"/>
                <a:ea typeface="Tahoma" pitchFamily="34" charset="0"/>
                <a:cs typeface="Tahoma" pitchFamily="34" charset="0"/>
              </a:rPr>
              <a:t>الانتفاضة </a:t>
            </a:r>
            <a:r>
              <a:rPr lang="ar-SA" dirty="0" smtClean="0">
                <a:latin typeface="Tahoma" pitchFamily="34" charset="0"/>
                <a:ea typeface="Tahoma" pitchFamily="34" charset="0"/>
                <a:cs typeface="Tahoma" pitchFamily="34" charset="0"/>
              </a:rPr>
              <a:t>الفلسطينية بفعل رمي الحجارة وغيره من أعمال العنف، والتغطية الإعلامية المضللة كانت ومازالت في صراع شرس مع </a:t>
            </a:r>
            <a:r>
              <a:rPr lang="ar-SA" dirty="0" smtClean="0">
                <a:latin typeface="Tahoma" pitchFamily="34" charset="0"/>
                <a:ea typeface="Tahoma" pitchFamily="34" charset="0"/>
                <a:cs typeface="Tahoma" pitchFamily="34" charset="0"/>
              </a:rPr>
              <a:t>الفلسطينيين. </a:t>
            </a:r>
            <a:endParaRPr lang="en-US"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609600"/>
            <a:ext cx="8458200" cy="4247317"/>
          </a:xfrm>
          <a:prstGeom prst="rect">
            <a:avLst/>
          </a:prstGeom>
          <a:noFill/>
        </p:spPr>
        <p:txBody>
          <a:bodyPr wrap="square" rtlCol="0">
            <a:spAutoFit/>
          </a:bodyPr>
          <a:lstStyle/>
          <a:p>
            <a:pPr algn="just" rtl="1">
              <a:lnSpc>
                <a:spcPct val="150000"/>
              </a:lnSpc>
            </a:pPr>
            <a:r>
              <a:rPr lang="ar-SA" sz="2000" dirty="0" smtClean="0">
                <a:latin typeface="Tahoma" pitchFamily="34" charset="0"/>
                <a:ea typeface="Tahoma" pitchFamily="34" charset="0"/>
                <a:cs typeface="Tahoma" pitchFamily="34" charset="0"/>
              </a:rPr>
              <a:t>هذا العمل يمثل تعليقا على تلك التغطية المعاصرة للإعلام الغربي في طريقة تناوله وإظهاره </a:t>
            </a:r>
            <a:r>
              <a:rPr lang="ar-SA" sz="2000" dirty="0" smtClean="0">
                <a:latin typeface="Tahoma" pitchFamily="34" charset="0"/>
                <a:ea typeface="Tahoma" pitchFamily="34" charset="0"/>
                <a:cs typeface="Tahoma" pitchFamily="34" charset="0"/>
              </a:rPr>
              <a:t>للفلسطينيين </a:t>
            </a:r>
            <a:r>
              <a:rPr lang="ar-SA" sz="2000" dirty="0" smtClean="0">
                <a:latin typeface="Tahoma" pitchFamily="34" charset="0"/>
                <a:ea typeface="Tahoma" pitchFamily="34" charset="0"/>
                <a:cs typeface="Tahoma" pitchFamily="34" charset="0"/>
              </a:rPr>
              <a:t>على أنهم إرهابيين.  سلسلة الصور الذاتية هذه تعيد تعميق العلامات التجارية الخاصة </a:t>
            </a:r>
            <a:r>
              <a:rPr lang="ar-SA" sz="2000" dirty="0" smtClean="0">
                <a:latin typeface="Tahoma" pitchFamily="34" charset="0"/>
                <a:ea typeface="Tahoma" pitchFamily="34" charset="0"/>
                <a:cs typeface="Tahoma" pitchFamily="34" charset="0"/>
              </a:rPr>
              <a:t>بالانتفاضة </a:t>
            </a:r>
            <a:r>
              <a:rPr lang="ar-SA" sz="2000" dirty="0" smtClean="0">
                <a:latin typeface="Tahoma" pitchFamily="34" charset="0"/>
                <a:ea typeface="Tahoma" pitchFamily="34" charset="0"/>
                <a:cs typeface="Tahoma" pitchFamily="34" charset="0"/>
              </a:rPr>
              <a:t>والمتمثلة بالحجر والكوفية، من خلال </a:t>
            </a:r>
            <a:r>
              <a:rPr lang="ar-SA" sz="2000" dirty="0" smtClean="0">
                <a:latin typeface="Tahoma" pitchFamily="34" charset="0"/>
                <a:ea typeface="Tahoma" pitchFamily="34" charset="0"/>
                <a:cs typeface="Tahoma" pitchFamily="34" charset="0"/>
              </a:rPr>
              <a:t>استخدام أسلوب </a:t>
            </a:r>
            <a:r>
              <a:rPr lang="ar-SA" sz="2000" dirty="0" smtClean="0">
                <a:latin typeface="Tahoma" pitchFamily="34" charset="0"/>
                <a:ea typeface="Tahoma" pitchFamily="34" charset="0"/>
                <a:cs typeface="Tahoma" pitchFamily="34" charset="0"/>
              </a:rPr>
              <a:t>"لوحة الإعلان الضوئية" وهو </a:t>
            </a:r>
            <a:r>
              <a:rPr lang="ar-SA" sz="2000" dirty="0" smtClean="0">
                <a:latin typeface="Tahoma" pitchFamily="34" charset="0"/>
                <a:ea typeface="Tahoma" pitchFamily="34" charset="0"/>
                <a:cs typeface="Tahoma" pitchFamily="34" charset="0"/>
              </a:rPr>
              <a:t>أسلوب </a:t>
            </a:r>
            <a:r>
              <a:rPr lang="ar-SA" sz="2000" dirty="0" smtClean="0">
                <a:latin typeface="Tahoma" pitchFamily="34" charset="0"/>
                <a:ea typeface="Tahoma" pitchFamily="34" charset="0"/>
                <a:cs typeface="Tahoma" pitchFamily="34" charset="0"/>
              </a:rPr>
              <a:t>تسويقي شهير يستخدم وبشكل خاص في مجالي الإعلان والترويج عن البضائع </a:t>
            </a:r>
            <a:r>
              <a:rPr lang="ar-SA" sz="2000" dirty="0" smtClean="0">
                <a:latin typeface="Tahoma" pitchFamily="34" charset="0"/>
                <a:ea typeface="Tahoma" pitchFamily="34" charset="0"/>
                <a:cs typeface="Tahoma" pitchFamily="34" charset="0"/>
              </a:rPr>
              <a:t>الاستهلاكية. </a:t>
            </a:r>
            <a:r>
              <a:rPr lang="ar-SA" sz="2000" dirty="0" smtClean="0">
                <a:latin typeface="Tahoma" pitchFamily="34" charset="0"/>
                <a:ea typeface="Tahoma" pitchFamily="34" charset="0"/>
                <a:cs typeface="Tahoma" pitchFamily="34" charset="0"/>
              </a:rPr>
              <a:t>كانت محصلة إنتاج هذه السلسة أنه تم </a:t>
            </a:r>
            <a:r>
              <a:rPr lang="ar-SA" sz="2000" dirty="0" smtClean="0">
                <a:latin typeface="Tahoma" pitchFamily="34" charset="0"/>
                <a:ea typeface="Tahoma" pitchFamily="34" charset="0"/>
                <a:cs typeface="Tahoma" pitchFamily="34" charset="0"/>
              </a:rPr>
              <a:t>اعتقالي </a:t>
            </a:r>
            <a:r>
              <a:rPr lang="ar-SA" sz="2000" dirty="0" smtClean="0">
                <a:latin typeface="Tahoma" pitchFamily="34" charset="0"/>
                <a:ea typeface="Tahoma" pitchFamily="34" charset="0"/>
                <a:cs typeface="Tahoma" pitchFamily="34" charset="0"/>
              </a:rPr>
              <a:t>في إحدى الدول العربية خارج الإمارات، مما جعلني أدرك أنني والعديد من أمثالي في الوطن العربي بحاجة للتوقف وسؤال </a:t>
            </a:r>
            <a:r>
              <a:rPr lang="ar-SA" sz="2000" dirty="0" smtClean="0">
                <a:latin typeface="Tahoma" pitchFamily="34" charset="0"/>
                <a:ea typeface="Tahoma" pitchFamily="34" charset="0"/>
                <a:cs typeface="Tahoma" pitchFamily="34" charset="0"/>
              </a:rPr>
              <a:t>أنفسنا </a:t>
            </a:r>
            <a:r>
              <a:rPr lang="ar-SA" sz="2000" dirty="0" smtClean="0">
                <a:latin typeface="Tahoma" pitchFamily="34" charset="0"/>
                <a:ea typeface="Tahoma" pitchFamily="34" charset="0"/>
                <a:cs typeface="Tahoma" pitchFamily="34" charset="0"/>
              </a:rPr>
              <a:t>عن مدى ومعنى </a:t>
            </a:r>
            <a:r>
              <a:rPr lang="ar-SA" sz="2000" dirty="0" smtClean="0">
                <a:latin typeface="Tahoma" pitchFamily="34" charset="0"/>
                <a:ea typeface="Tahoma" pitchFamily="34" charset="0"/>
                <a:cs typeface="Tahoma" pitchFamily="34" charset="0"/>
              </a:rPr>
              <a:t>ارتباطنا </a:t>
            </a:r>
            <a:r>
              <a:rPr lang="ar-SA" sz="2000" dirty="0" smtClean="0">
                <a:latin typeface="Tahoma" pitchFamily="34" charset="0"/>
                <a:ea typeface="Tahoma" pitchFamily="34" charset="0"/>
                <a:cs typeface="Tahoma" pitchFamily="34" charset="0"/>
              </a:rPr>
              <a:t>بالكوفية، فقد أصبحت بحد ذاتها رمزا للإرهاب</a:t>
            </a:r>
            <a:r>
              <a:rPr lang="en-GB" sz="2000" dirty="0" smtClean="0">
                <a:latin typeface="Tahoma" pitchFamily="34" charset="0"/>
                <a:ea typeface="Tahoma" pitchFamily="34" charset="0"/>
                <a:cs typeface="Tahoma" pitchFamily="34" charset="0"/>
              </a:rPr>
              <a:t>.</a:t>
            </a:r>
            <a:endParaRPr lang="en-US" sz="2000" dirty="0" smtClean="0">
              <a:latin typeface="Tahoma" pitchFamily="34" charset="0"/>
              <a:ea typeface="Tahoma" pitchFamily="34" charset="0"/>
              <a:cs typeface="Tahoma"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5.jpg"/>
          <p:cNvPicPr>
            <a:picLocks noChangeAspect="1"/>
          </p:cNvPicPr>
          <p:nvPr/>
        </p:nvPicPr>
        <p:blipFill>
          <a:blip r:embed="rId2"/>
          <a:stretch>
            <a:fillRect/>
          </a:stretch>
        </p:blipFill>
        <p:spPr>
          <a:xfrm>
            <a:off x="1" y="304800"/>
            <a:ext cx="9144000" cy="621792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03648" y="1196752"/>
            <a:ext cx="6624736" cy="5852884"/>
          </a:xfrm>
          <a:prstGeom prst="rect">
            <a:avLst/>
          </a:prstGeom>
          <a:noFill/>
        </p:spPr>
        <p:txBody>
          <a:bodyPr wrap="square" rtlCol="0">
            <a:spAutoFit/>
          </a:bodyPr>
          <a:lstStyle/>
          <a:p>
            <a:pPr algn="r" rtl="1">
              <a:lnSpc>
                <a:spcPct val="150000"/>
              </a:lnSpc>
            </a:pPr>
            <a:r>
              <a:rPr lang="ar-SA" b="1" dirty="0" smtClean="0">
                <a:latin typeface="Tahoma" pitchFamily="34" charset="0"/>
                <a:ea typeface="Tahoma" pitchFamily="34" charset="0"/>
                <a:cs typeface="Tahoma" pitchFamily="34" charset="0"/>
              </a:rPr>
              <a:t>قراءة تحليلية للصورة:</a:t>
            </a:r>
            <a:endParaRPr lang="en-US" b="1"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يظهر الشخص وهو يغطي وجهه بالكوفية أو الحطة الفلسطينية بينما يرتدي ملابس سوداء. الملابس السوداء تخفي تفاصيل الجسد بينما تخفي الكوفية الوجه. نتيجة لذلك، يصبح الشخص شكلا تعبيريا أكثر من كونه شخصا ما بعينه، وبما أنه يرتدي الحطة وهي الرمز الوطني لفلسطين، فإن الشخص يشكل هنا تعبيرا عاما عن الشعب الفلسطيني</a:t>
            </a:r>
            <a:r>
              <a:rPr lang="ar-SA" dirty="0" smtClean="0">
                <a:latin typeface="Tahoma" pitchFamily="34" charset="0"/>
                <a:ea typeface="Tahoma" pitchFamily="34" charset="0"/>
                <a:cs typeface="Tahoma" pitchFamily="34" charset="0"/>
              </a:rPr>
              <a:t>.</a:t>
            </a:r>
            <a:endParaRPr lang="ar-SY"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يتجه رأس الشخص (أو الشكل التعبيري) نحو الأسفل وكأنه ينظر للأرض بدلا من النظر بإتجاه مستقيم نحو الطائرة. هذه الحركة الجسمانية تعكس تفكير الشخص أكثر من كونه يمشي بغية تحقيق هدف محدد، بل يبدو وكأنه غير مكترث لما يحيط </a:t>
            </a:r>
            <a:r>
              <a:rPr lang="ar-SA" dirty="0" err="1" smtClean="0">
                <a:latin typeface="Tahoma" pitchFamily="34" charset="0"/>
                <a:ea typeface="Tahoma" pitchFamily="34" charset="0"/>
                <a:cs typeface="Tahoma" pitchFamily="34" charset="0"/>
              </a:rPr>
              <a:t>به</a:t>
            </a:r>
            <a:r>
              <a:rPr lang="ar-SA" dirty="0" smtClean="0">
                <a:latin typeface="Tahoma" pitchFamily="34" charset="0"/>
                <a:ea typeface="Tahoma" pitchFamily="34" charset="0"/>
                <a:cs typeface="Tahoma" pitchFamily="34" charset="0"/>
              </a:rPr>
              <a:t> عوالم على </a:t>
            </a:r>
            <a:r>
              <a:rPr lang="ar-SA" dirty="0" err="1" smtClean="0">
                <a:latin typeface="Tahoma" pitchFamily="34" charset="0"/>
                <a:ea typeface="Tahoma" pitchFamily="34" charset="0"/>
                <a:cs typeface="Tahoma" pitchFamily="34" charset="0"/>
              </a:rPr>
              <a:t>إختلافها</a:t>
            </a:r>
            <a:r>
              <a:rPr lang="ar-SA" dirty="0" smtClean="0">
                <a:latin typeface="Tahoma" pitchFamily="34" charset="0"/>
                <a:ea typeface="Tahoma" pitchFamily="34" charset="0"/>
                <a:cs typeface="Tahoma" pitchFamily="34" charset="0"/>
              </a:rPr>
              <a:t>.  </a:t>
            </a:r>
            <a:endParaRPr lang="en-US" dirty="0" smtClean="0">
              <a:latin typeface="Tahoma" pitchFamily="34" charset="0"/>
              <a:ea typeface="Tahoma" pitchFamily="34" charset="0"/>
              <a:cs typeface="Tahoma" pitchFamily="34" charset="0"/>
            </a:endParaRPr>
          </a:p>
          <a:p>
            <a:pPr algn="r" rtl="1">
              <a:lnSpc>
                <a:spcPct val="150000"/>
              </a:lnSpc>
            </a:pPr>
            <a:endParaRPr lang="en-US" dirty="0" smtClean="0">
              <a:latin typeface="Tahoma" pitchFamily="34" charset="0"/>
              <a:ea typeface="Tahoma" pitchFamily="34" charset="0"/>
              <a:cs typeface="Tahoma" pitchFamily="34" charset="0"/>
            </a:endParaRPr>
          </a:p>
          <a:p>
            <a:pPr algn="r">
              <a:lnSpc>
                <a:spcPct val="150000"/>
              </a:lnSpc>
            </a:pPr>
            <a:endParaRPr lang="en-US" dirty="0">
              <a:latin typeface="Tahoma" pitchFamily="34" charset="0"/>
              <a:ea typeface="Tahoma" pitchFamily="34" charset="0"/>
              <a:cs typeface="Tahoma"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908720"/>
            <a:ext cx="7344816" cy="3000821"/>
          </a:xfrm>
          <a:prstGeom prst="rect">
            <a:avLst/>
          </a:prstGeom>
          <a:noFill/>
        </p:spPr>
        <p:txBody>
          <a:bodyPr wrap="square" rtlCol="0">
            <a:spAutoFit/>
          </a:bodyPr>
          <a:lstStyle/>
          <a:p>
            <a:pPr algn="r" rtl="1">
              <a:lnSpc>
                <a:spcPct val="150000"/>
              </a:lnSpc>
            </a:pPr>
            <a:r>
              <a:rPr lang="ar-SA" dirty="0" smtClean="0">
                <a:latin typeface="Tahoma" pitchFamily="34" charset="0"/>
                <a:ea typeface="Tahoma" pitchFamily="34" charset="0"/>
                <a:cs typeface="Tahoma" pitchFamily="34" charset="0"/>
              </a:rPr>
              <a:t> حجم الشخص </a:t>
            </a:r>
            <a:r>
              <a:rPr lang="ar-SA" dirty="0" smtClean="0">
                <a:latin typeface="Tahoma" pitchFamily="34" charset="0"/>
                <a:ea typeface="Tahoma" pitchFamily="34" charset="0"/>
                <a:cs typeface="Tahoma" pitchFamily="34" charset="0"/>
              </a:rPr>
              <a:t>يبدو </a:t>
            </a:r>
            <a:r>
              <a:rPr lang="ar-SA" dirty="0" smtClean="0">
                <a:latin typeface="Tahoma" pitchFamily="34" charset="0"/>
                <a:ea typeface="Tahoma" pitchFamily="34" charset="0"/>
                <a:cs typeface="Tahoma" pitchFamily="34" charset="0"/>
              </a:rPr>
              <a:t>صغيرا بالمقارنة بما يبدو من حوله. ففي هذه الصور على سبيل المثال، الإطار الخاص بالصورة يظهر لنا بوضوح (وتأكيد) كم يبدو الشخص صغير الحجم بوقوفه بجانب الطائرة الضخمة التي لا نرى منها إلا الجزء الأمامي.  </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عناصر التركيب البصري في هذه الصورة تساعدنا على قراءة وتحليل الصورة وبالتالي فهم معناها أو معانيها المختلفة التي يحاول الفنان إيصالها للمشاهد.  </a:t>
            </a:r>
            <a:endParaRPr lang="en-US" dirty="0" smtClean="0">
              <a:latin typeface="Tahoma" pitchFamily="34" charset="0"/>
              <a:ea typeface="Tahoma" pitchFamily="34" charset="0"/>
              <a:cs typeface="Tahoma" pitchFamily="34" charset="0"/>
            </a:endParaRPr>
          </a:p>
          <a:p>
            <a:pPr algn="r" rtl="1">
              <a:lnSpc>
                <a:spcPct val="150000"/>
              </a:lnSpc>
            </a:pPr>
            <a:r>
              <a:rPr lang="ar-SA" dirty="0" smtClean="0">
                <a:latin typeface="Tahoma" pitchFamily="34" charset="0"/>
                <a:ea typeface="Tahoma" pitchFamily="34" charset="0"/>
                <a:cs typeface="Tahoma" pitchFamily="34" charset="0"/>
              </a:rPr>
              <a:t>صِف في جملتين الرسالة أو المعنى الخاص بالصورة وما </a:t>
            </a:r>
            <a:r>
              <a:rPr lang="ar-JO" dirty="0" err="1" smtClean="0">
                <a:latin typeface="Tahoma" pitchFamily="34" charset="0"/>
                <a:ea typeface="Tahoma" pitchFamily="34" charset="0"/>
                <a:cs typeface="Tahoma" pitchFamily="34" charset="0"/>
              </a:rPr>
              <a:t>ال</a:t>
            </a:r>
            <a:r>
              <a:rPr lang="ar-SA" dirty="0" smtClean="0">
                <a:latin typeface="Tahoma" pitchFamily="34" charset="0"/>
                <a:ea typeface="Tahoma" pitchFamily="34" charset="0"/>
                <a:cs typeface="Tahoma" pitchFamily="34" charset="0"/>
              </a:rPr>
              <a:t>ذي أراد الفنان إيصاله من خلالها؟</a:t>
            </a:r>
            <a:endParaRPr lang="en-US" dirty="0">
              <a:latin typeface="Tahoma" pitchFamily="34" charset="0"/>
              <a:ea typeface="Tahoma" pitchFamily="34" charset="0"/>
              <a:cs typeface="Tahoma"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stallation shot light box.jpg"/>
          <p:cNvPicPr>
            <a:picLocks noChangeAspect="1"/>
          </p:cNvPicPr>
          <p:nvPr/>
        </p:nvPicPr>
        <p:blipFill>
          <a:blip r:embed="rId2"/>
          <a:stretch>
            <a:fillRect/>
          </a:stretch>
        </p:blipFill>
        <p:spPr>
          <a:xfrm>
            <a:off x="914400" y="685800"/>
            <a:ext cx="7280348" cy="4419600"/>
          </a:xfrm>
          <a:prstGeom prst="rect">
            <a:avLst/>
          </a:prstGeom>
        </p:spPr>
      </p:pic>
      <p:sp>
        <p:nvSpPr>
          <p:cNvPr id="4" name="TextBox 3"/>
          <p:cNvSpPr txBox="1"/>
          <p:nvPr/>
        </p:nvSpPr>
        <p:spPr>
          <a:xfrm>
            <a:off x="914400" y="5193268"/>
            <a:ext cx="7086600" cy="369332"/>
          </a:xfrm>
          <a:prstGeom prst="rect">
            <a:avLst/>
          </a:prstGeom>
          <a:noFill/>
        </p:spPr>
        <p:txBody>
          <a:bodyPr wrap="square" rtlCol="0">
            <a:spAutoFit/>
          </a:bodyPr>
          <a:lstStyle/>
          <a:p>
            <a:pPr algn="r" rtl="1"/>
            <a:r>
              <a:rPr lang="ar-SY" dirty="0" smtClean="0">
                <a:latin typeface="Tahoma" pitchFamily="34" charset="0"/>
                <a:ea typeface="Tahoma" pitchFamily="34" charset="0"/>
                <a:cs typeface="Tahoma" pitchFamily="34" charset="0"/>
              </a:rPr>
              <a:t>عرض للعمل</a:t>
            </a:r>
            <a:endParaRPr lang="en-US"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544</TotalTime>
  <Words>655</Words>
  <Application>Microsoft Office PowerPoint</Application>
  <PresentationFormat>On-screen Show (4:3)</PresentationFormat>
  <Paragraphs>28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Shuruq Harb</dc:creator>
  <cp:lastModifiedBy>user</cp:lastModifiedBy>
  <cp:revision>49</cp:revision>
  <dcterms:created xsi:type="dcterms:W3CDTF">2011-05-10T10:12:24Z</dcterms:created>
  <dcterms:modified xsi:type="dcterms:W3CDTF">2011-08-26T01:39:20Z</dcterms:modified>
</cp:coreProperties>
</file>